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315" r:id="rId2"/>
    <p:sldId id="256" r:id="rId3"/>
    <p:sldId id="316" r:id="rId4"/>
    <p:sldId id="291" r:id="rId5"/>
    <p:sldId id="278" r:id="rId6"/>
    <p:sldId id="305" r:id="rId7"/>
    <p:sldId id="306" r:id="rId8"/>
    <p:sldId id="318" r:id="rId9"/>
    <p:sldId id="280" r:id="rId10"/>
    <p:sldId id="296" r:id="rId11"/>
    <p:sldId id="319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20" r:id="rId21"/>
    <p:sldId id="273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1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EC1C314-0362-42BE-8ED3-82D089BFBA11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CA90FF-7052-476F-B67F-23DAD90695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5775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1085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92A70B-4284-4A52-BFCD-7F2DF6150277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043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2146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0E6EE5-0096-482E-A20E-E620F924CEC2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789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Bee sound from http://www.brandens.net/snd_list.php?cat=Animals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47A1ED7-D0D0-4B93-8986-3D16C1981707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4420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C044DD-6094-4091-865A-1CF80F3BA226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3965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mtClean="0"/>
              <a:t>Add slide: “Doctors can be female, you know.”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E22EECA-DC8C-4B65-B26F-8E2DFD8AA2B6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3351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0121B6-C330-4305-B57E-E924AAE4A227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308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83095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86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407901-9C92-4C84-ADF4-EB34DA022CE9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020203-CB6B-4FF7-A07A-50AE47D56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6278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3DBFF-93DC-4554-B72C-5A67FC59F32D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756F9-625E-4A49-BBB8-29387D9802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853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E8507-8CD9-4CA6-876A-0B474CF8F4A4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DD6FBA-BF1A-4F7E-9255-0498476F90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73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6E458-0146-4B02-A580-488E9513388D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40256-C558-42D3-84C9-833F344E8F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701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A886D-A6EB-4498-80A1-BBF989CF1906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BC4B3-ED6B-4A8F-BF64-1E7648BB0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125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4D6D1-B119-4DA2-B877-1898A7D012CA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4D5CC-8BF9-4F71-B18A-F09782E99C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470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B5E11-5E45-41B4-B4C7-C8D2988B1D2D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AAF5A2-4D7B-4A91-9C91-88A702C016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4168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197F4-79B8-45F7-98D8-2D2DFC35E205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BF067-C218-4C56-B04D-2B92380C99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52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312A-4C23-420E-8C05-BBF96C7DECEE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DD1B3C-DADA-49B9-91E5-00F45302DB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773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241AC-9AE2-4905-BDA5-5C31CF2AAC11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BA8A5-0BE8-4D0C-A94A-155FFA4B981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84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3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457200" tIns="182880" rIns="457200" bIns="18288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A659261-DCED-4A04-B387-E10C37B3C31C}" type="datetimeFigureOut">
              <a:rPr lang="en-US"/>
              <a:pPr>
                <a:defRPr/>
              </a:pPr>
              <a:t>10/17/2014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986CCE7C-8669-4F0C-A197-4EDBDFB930A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5" r:id="rId1"/>
    <p:sldLayoutId id="2147484045" r:id="rId2"/>
    <p:sldLayoutId id="2147484046" r:id="rId3"/>
    <p:sldLayoutId id="2147484047" r:id="rId4"/>
    <p:sldLayoutId id="2147484048" r:id="rId5"/>
    <p:sldLayoutId id="2147484049" r:id="rId6"/>
    <p:sldLayoutId id="2147484050" r:id="rId7"/>
    <p:sldLayoutId id="2147484051" r:id="rId8"/>
    <p:sldLayoutId id="2147484052" r:id="rId9"/>
    <p:sldLayoutId id="2147484053" r:id="rId10"/>
    <p:sldLayoutId id="214748405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spc="3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400800" y="38862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chomp!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00800" y="44196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chomp!</a:t>
            </a:r>
          </a:p>
        </p:txBody>
      </p:sp>
      <p:pic>
        <p:nvPicPr>
          <p:cNvPr id="6" name="Picture 5" descr="goril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1"/>
          <a:stretch>
            <a:fillRect/>
          </a:stretch>
        </p:blipFill>
        <p:spPr bwMode="auto">
          <a:xfrm>
            <a:off x="0" y="1295400"/>
            <a:ext cx="396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5105400" y="3048000"/>
            <a:ext cx="3352800" cy="2667000"/>
          </a:xfrm>
          <a:prstGeom prst="wedgeRoundRectCallout">
            <a:avLst>
              <a:gd name="adj1" fmla="val -101469"/>
              <a:gd name="adj2" fmla="val 8785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This presentation is brought to you by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Grammar Bytes!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, ©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2014 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by Robin L. Simmons.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om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om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524000"/>
            <a:ext cx="8382000" cy="52578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doctor told Veronica that she had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headaches because of the high stress level at the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office. An aspirin would help the headaches a little,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but a vacation would relieve the stress best.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Doctor Lee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Veronica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524000"/>
            <a:ext cx="8382000" cy="525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doctor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told Veronica that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had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headaches because of the high stress level at the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office. An aspirin would help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headaches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 little,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but a vacation would relieve the stress best.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Doctor Lee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Veronica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8382000" cy="5257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doctor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told Veronica that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Veronica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had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headaches because of the high stress level at the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office. An aspirin would help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headaches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a little,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but a vacation would relieve the stress best.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Doctor Lee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Veronica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cto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2562225" cy="615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1447800" y="1981200"/>
            <a:ext cx="2133600" cy="1752600"/>
          </a:xfrm>
          <a:prstGeom prst="wedgeRoundRectCallout">
            <a:avLst>
              <a:gd name="adj1" fmla="val 161782"/>
              <a:gd name="adj2" fmla="val -86838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Don’t</a:t>
            </a:r>
            <a:r>
              <a:rPr lang="en-US" sz="24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 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assume</a:t>
            </a:r>
            <a:r>
              <a:rPr lang="en-US" sz="24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all 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doctors are</a:t>
            </a:r>
            <a:r>
              <a:rPr lang="en-US" sz="2400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</a:t>
            </a:r>
            <a:r>
              <a:rPr lang="en-US" sz="24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male!</a:t>
            </a:r>
            <a:endParaRPr lang="en-US" sz="2400" i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Freddie is unhappy with the unhealthy cafeteria choices. They are serving more fried foods and fewer fruits and vegetables.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chefs are serving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is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prepare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Freddie is unhappy with the unhealthy cafeteria choices.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are serving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more fried foods and fewer fruits and vegetables.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chefs are serving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is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prepare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Freddie is unhappy with the unhealthy cafeteria choices.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are serving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more fried foods and fewer fruits and vegetables.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chefs are serving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is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prepare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382000" cy="51054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say that the old house on Mayfair is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haunted, but Caroline doesn’t believe the stories.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a physics major who has no use for ghosts.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Neighbors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8382000" cy="5105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say that the old house on Mayfair is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haunted, but Caroline doesn’t believe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stories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a physics major who has no use for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ghosts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Neighbors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8382000" cy="5105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Neighbors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say that the old house on Mayfair is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haunted, but Caroline doesn’t believe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stories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 is a physics major who has no use for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ghosts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Neighbors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905000"/>
            <a:ext cx="8077200" cy="38100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Leonardo called us over and pointed at the computer screen. It claimed at the website that our favorite restaurant serves squirrel!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At 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905000"/>
            <a:ext cx="8077200" cy="3810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Leonardo called us over and pointed at the computer screen.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claimed at the website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our favorite restaurant serves squirrel!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At 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8077200" cy="3810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Leonardo called us over and pointed at the computer screen.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claimed at the website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our favorite restaurant serves squirrel!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At 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website, it claimed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6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458200" cy="44958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Julia that she didn’t raise her children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right. The girls didn’t chew with their mouths closed,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and the boys burped without excusing themselves.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600200"/>
            <a:ext cx="8458200" cy="4495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Julia that </a:t>
            </a:r>
            <a:r>
              <a:rPr lang="en-US" sz="27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she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didn’t raise her children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</a:t>
            </a:r>
            <a:r>
              <a:rPr lang="en-US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right. The girls didn’t chew with </a:t>
            </a:r>
            <a:r>
              <a:rPr lang="en-US" sz="27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their mouths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closed,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</a:t>
            </a:r>
            <a:r>
              <a:rPr lang="en-US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and the boys burped without excusing </a:t>
            </a:r>
            <a:r>
              <a:rPr lang="en-US" sz="27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themselves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 </a:t>
            </a:r>
            <a:r>
              <a:rPr lang="en-US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4800" y="1600200"/>
            <a:ext cx="8458200" cy="4495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Julia that </a:t>
            </a:r>
            <a:r>
              <a:rPr lang="en-US" sz="27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didn’t raise her children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</a:t>
            </a: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right. The girls didn’t chew with </a:t>
            </a:r>
            <a:r>
              <a:rPr lang="en-US" sz="27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their mouths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closed,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</a:t>
            </a:r>
            <a:r>
              <a:rPr lang="en-US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and the boys burped without excusing </a:t>
            </a:r>
            <a:r>
              <a:rPr lang="en-US" sz="27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themselves</a:t>
            </a: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    </a:t>
            </a:r>
            <a:r>
              <a:rPr lang="en-US" sz="27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7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8229600" cy="36576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Julia that she needed a lion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tamer to get the children under control.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“that she needed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“I need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You need … control.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752600"/>
            <a:ext cx="8229600" cy="3657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 that she needed a lion tamer to get the children under control.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“that she needed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“I need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You need … control.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752600"/>
            <a:ext cx="8229600" cy="36576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Mom told Aunt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 that she needed a lion tamer to get the children under control.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“that she needed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“I need … control.”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Julia, You need … control.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8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305800" cy="47244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NASA just landed another rover on Mars.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say if water is evident, the government 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will begin colonization plans.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Scientists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83058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NASA just landed another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rover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on Mars.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say if water is evident,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government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will begin colonization plans.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Scientists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8305800" cy="4724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NASA just landed another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rover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on Mars.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Scientists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say if water is evident, the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government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will begin colonization plans.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one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Scientists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28800"/>
            <a:ext cx="8229600" cy="39624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Put that back on the shelf! The label says that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 fructose corn syrup and partially hydrogenated oils are ingredients.</a:t>
            </a:r>
            <a:endParaRPr lang="en-US" sz="28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says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claim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 the label it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82296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Put that back on the shelf!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label says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 fructose corn syrup and partially hydrogenated oils are ingredients.</a:t>
            </a:r>
            <a:endParaRPr lang="en-US" sz="28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says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claim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 the label it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828800"/>
            <a:ext cx="82296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Put that back on the shelf!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label says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high fructose corn syrup and partially hydrogenated oils are ingredients.</a:t>
            </a:r>
            <a:endParaRPr lang="en-US" sz="2800" b="1" u="sng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says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claim on the label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On the label it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1600200"/>
            <a:ext cx="8382000" cy="48768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explained to Diane that her sauce was too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salty and too garlicky and would give everyone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heartburn.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Sara’s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1000" y="1600200"/>
            <a:ext cx="83820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explained to Diane that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her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sauce was too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salty and too garlicky and would give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everyone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heartburn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Sara’s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1600200"/>
            <a:ext cx="8382000" cy="48768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Maria explained to Diane that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Sara’s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sauce was too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salty and too garlicky and would give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everyone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heartburn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Sara’s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him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choic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116138"/>
            <a:ext cx="38100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57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Pronoun Reference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1295400" y="4876800"/>
            <a:ext cx="1905000" cy="1143000"/>
          </a:xfrm>
          <a:prstGeom prst="wedgeRoundRectCallout">
            <a:avLst>
              <a:gd name="adj1" fmla="val 110926"/>
              <a:gd name="adj2" fmla="val -218637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 I say just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she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5791200" y="4876800"/>
            <a:ext cx="2362200" cy="1600200"/>
          </a:xfrm>
          <a:prstGeom prst="wedgeRoundRectCallout">
            <a:avLst>
              <a:gd name="adj1" fmla="val -101380"/>
              <a:gd name="adj2" fmla="val -16914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do I have </a:t>
            </a:r>
            <a:b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to use </a:t>
            </a:r>
            <a:r>
              <a:rPr lang="en-US" sz="2400" i="1" dirty="0" err="1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Esmerelda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1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486400" y="28956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chomp!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6400" y="3429000"/>
            <a:ext cx="1143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</a:rPr>
              <a:t>chomp!</a:t>
            </a:r>
          </a:p>
        </p:txBody>
      </p:sp>
      <p:pic>
        <p:nvPicPr>
          <p:cNvPr id="6" name="Picture 5" descr="gorilla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1"/>
          <a:stretch>
            <a:fillRect/>
          </a:stretch>
        </p:blipFill>
        <p:spPr bwMode="auto">
          <a:xfrm>
            <a:off x="0" y="1295400"/>
            <a:ext cx="396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ular Callout 4"/>
          <p:cNvSpPr>
            <a:spLocks noChangeArrowheads="1"/>
          </p:cNvSpPr>
          <p:nvPr/>
        </p:nvSpPr>
        <p:spPr bwMode="auto">
          <a:xfrm>
            <a:off x="4800600" y="2362200"/>
            <a:ext cx="3962400" cy="2895600"/>
          </a:xfrm>
          <a:prstGeom prst="wedgeRoundRectCallout">
            <a:avLst>
              <a:gd name="adj1" fmla="val -96146"/>
              <a:gd name="adj2" fmla="val 16800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Grammar Bytes!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 provides additional handouts and exercises on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pronoun reference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. Go to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chompchomp.com</a:t>
            </a:r>
            <a:r>
              <a:rPr lang="en-US" sz="2400" i="1" dirty="0">
                <a:solidFill>
                  <a:schemeClr val="bg1"/>
                </a:solidFill>
                <a:cs typeface="Arial" pitchFamily="34" charset="0"/>
              </a:rPr>
              <a:t>!</a:t>
            </a:r>
            <a:endParaRPr lang="en-US" sz="2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om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om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209800"/>
            <a:ext cx="4572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 End.</a:t>
            </a:r>
          </a:p>
        </p:txBody>
      </p:sp>
      <p:pic>
        <p:nvPicPr>
          <p:cNvPr id="3" name="Picture 2" descr="che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048000"/>
            <a:ext cx="1519238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8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yahooc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800"/>
                            </p:stCondLst>
                            <p:childTnLst>
                              <p:par>
                                <p:cTn id="1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jump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66800"/>
            <a:ext cx="4048125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ular Callout 2"/>
          <p:cNvSpPr>
            <a:spLocks noChangeArrowheads="1"/>
          </p:cNvSpPr>
          <p:nvPr/>
        </p:nvSpPr>
        <p:spPr bwMode="auto">
          <a:xfrm>
            <a:off x="5486400" y="2667000"/>
            <a:ext cx="3352800" cy="3505200"/>
          </a:xfrm>
          <a:prstGeom prst="wedgeRoundRectCallout">
            <a:avLst>
              <a:gd name="adj1" fmla="val -120384"/>
              <a:gd name="adj2" fmla="val -69272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This presentation covers identifying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unclear pronoun reference 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and selecting the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appropriate correction</a:t>
            </a:r>
            <a:r>
              <a:rPr lang="en-US" sz="2400" dirty="0">
                <a:solidFill>
                  <a:schemeClr val="bg1"/>
                </a:solidFill>
                <a:cs typeface="Arial" pitchFamily="34" charset="0"/>
              </a:rPr>
              <a:t>.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524000"/>
            <a:ext cx="6858000" cy="38100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 pronoun reference item on an objective test might look like this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r>
              <a:rPr lang="en-US" sz="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.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Sample Item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676400"/>
            <a:ext cx="7772400" cy="41910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Bryan told his lab partner Craig that he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needed safety goggles for the experiment.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their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Craig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1676400"/>
            <a:ext cx="7772400" cy="4191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Bryan told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lab partner Craig that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he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needed safety goggles for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experiment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their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Craig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1676400"/>
            <a:ext cx="7772400" cy="4191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Bryan told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his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lab partner Craig that 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Craig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</a:t>
            </a: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B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needed safety goggles for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experiment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                                                     </a:t>
            </a:r>
            <a:r>
              <a:rPr lang="en-US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their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Craig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</a:t>
            </a:r>
          </a:p>
          <a:p>
            <a:pPr marL="514350" lvl="1" indent="-514350" fontAlgn="auto">
              <a:spcBef>
                <a:spcPts val="0"/>
              </a:spcBef>
              <a:spcAft>
                <a:spcPts val="0"/>
              </a:spcAft>
              <a:buFontTx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pic>
        <p:nvPicPr>
          <p:cNvPr id="18" name="Picture 17" descr="armscross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276600"/>
            <a:ext cx="14668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ounded Rectangular Callout 18"/>
          <p:cNvSpPr>
            <a:spLocks noChangeArrowheads="1"/>
          </p:cNvSpPr>
          <p:nvPr/>
        </p:nvSpPr>
        <p:spPr bwMode="auto">
          <a:xfrm>
            <a:off x="4267200" y="3657600"/>
            <a:ext cx="2209800" cy="1676400"/>
          </a:xfrm>
          <a:prstGeom prst="wedgeRoundRectCallout">
            <a:avLst>
              <a:gd name="adj1" fmla="val 125463"/>
              <a:gd name="adj2" fmla="val -48657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Is</a:t>
            </a: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his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,</a:t>
            </a: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he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, or</a:t>
            </a: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the experiment 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a problem?</a:t>
            </a:r>
          </a:p>
        </p:txBody>
      </p:sp>
      <p:sp>
        <p:nvSpPr>
          <p:cNvPr id="20" name="Rounded Rectangular Callout 19"/>
          <p:cNvSpPr>
            <a:spLocks noChangeArrowheads="1"/>
          </p:cNvSpPr>
          <p:nvPr/>
        </p:nvSpPr>
        <p:spPr bwMode="auto">
          <a:xfrm>
            <a:off x="4038600" y="3657600"/>
            <a:ext cx="2438400" cy="1676400"/>
          </a:xfrm>
          <a:prstGeom prst="wedgeRoundRectCallout">
            <a:avLst>
              <a:gd name="adj1" fmla="val 117620"/>
              <a:gd name="adj2" fmla="val -47750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He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is an</a:t>
            </a: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ambiguous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pronoun, which option</a:t>
            </a:r>
            <a:r>
              <a:rPr lang="en-US" sz="20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B </a:t>
            </a:r>
            <a:r>
              <a:rPr lang="en-US" sz="2000">
                <a:solidFill>
                  <a:schemeClr val="bg1"/>
                </a:solidFill>
                <a:latin typeface="Arial" charset="0"/>
                <a:cs typeface="Arial" charset="0"/>
              </a:rPr>
              <a:t>corrects.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 animBg="1"/>
      <p:bldP spid="12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igna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5"/>
          <a:stretch>
            <a:fillRect/>
          </a:stretch>
        </p:blipFill>
        <p:spPr bwMode="auto">
          <a:xfrm>
            <a:off x="0" y="3048000"/>
            <a:ext cx="246697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Two or More People, Same Gender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010400" cy="1524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Martin complained to Brad that he did not have the right answers to the algebra problems.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038600" y="5029200"/>
            <a:ext cx="3581400" cy="1676400"/>
          </a:xfrm>
          <a:prstGeom prst="wedgeRoundRectCallout">
            <a:avLst>
              <a:gd name="adj1" fmla="val -98380"/>
              <a:gd name="adj2" fmla="val -2760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Martin complaining about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his own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lack of math skill or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Brad’s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066800" y="2438400"/>
            <a:ext cx="70104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Martin complained to Brad that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Martin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did not have the right answers to the algebra problems. </a:t>
            </a: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1066800" y="2438400"/>
            <a:ext cx="70104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Martin complained to Brad that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Brad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did not have the right answers to the algebra problems. 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066800" y="2438400"/>
            <a:ext cx="70104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Martin complained to Brad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 “I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 not have the right answers to the algebra problems.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”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066800" y="2438400"/>
            <a:ext cx="7010400" cy="15240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Martin complained to Brad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, “You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do not have the right answers to the algebra problems.</a:t>
            </a: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”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4038600" y="5029200"/>
            <a:ext cx="3581400" cy="1676400"/>
          </a:xfrm>
          <a:prstGeom prst="wedgeRoundRectCallout">
            <a:avLst>
              <a:gd name="adj1" fmla="val -98380"/>
              <a:gd name="adj2" fmla="val -27605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If you don’t like the repetition of the names, add a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quotation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111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61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0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rmscrossed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114800"/>
            <a:ext cx="12001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6200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Ambiguous </a:t>
            </a:r>
            <a:r>
              <a:rPr lang="en-US" sz="3600" i="1" dirty="0" smtClean="0">
                <a:solidFill>
                  <a:srgbClr val="FFC000"/>
                </a:solidFill>
              </a:rPr>
              <a:t>They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81200"/>
            <a:ext cx="7010400" cy="1981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Our garden has not attracted many bees this year. They say that these insects are disappearing all over the country.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2057400" y="4800600"/>
            <a:ext cx="3581400" cy="1600200"/>
          </a:xfrm>
          <a:prstGeom prst="wedgeRoundRectCallout">
            <a:avLst>
              <a:gd name="adj1" fmla="val -84490"/>
              <a:gd name="adj2" fmla="val -71610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They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who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Psychics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Astrologers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 a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respectable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source like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entomologists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pic>
        <p:nvPicPr>
          <p:cNvPr id="15" name="Picture 14" descr="bee0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1688" y="381000"/>
            <a:ext cx="7223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ounded Rectangular Callout 15"/>
          <p:cNvSpPr/>
          <p:nvPr/>
        </p:nvSpPr>
        <p:spPr>
          <a:xfrm>
            <a:off x="5715000" y="5562600"/>
            <a:ext cx="2133600" cy="1066800"/>
          </a:xfrm>
          <a:prstGeom prst="wedgeRoundRectCallout">
            <a:avLst>
              <a:gd name="adj1" fmla="val 52117"/>
              <a:gd name="adj2" fmla="val -61724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bees</a:t>
            </a:r>
            <a:r>
              <a:rPr lang="en-US" sz="2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say! That’s </a:t>
            </a:r>
            <a:r>
              <a:rPr lang="en-US" sz="20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who</a:t>
            </a:r>
            <a:r>
              <a:rPr lang="en-US" sz="20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1066800" y="1981200"/>
            <a:ext cx="7010400" cy="1981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Our garden has not attracted many bees this year.</a:t>
            </a: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 Scientists 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say that these insects are disappearing all over the country.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721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22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4213 C 0.0092 0.04699 0.00503 0.05047 0.00121 0.05556 C -0.00052 0.06297 -0.00191 0.07037 -0.00365 0.07778 C -0.00174 0.12662 -0.00313 0.10764 0.00468 0.13773 C 0.0059 0.14954 0.00625 0.1625 0.01302 0.17107 C 0.01597 0.1919 0.02604 0.22732 0.00625 0.23542 C -0.00504 0.24561 -0.0007 0.24074 -0.00712 0.24885 C -0.00886 0.25648 -0.01111 0.26088 -0.01545 0.26667 C -0.01893 0.28079 -0.02188 0.29676 -0.01545 0.31111 C -0.01459 0.31297 -0.01302 0.31389 -0.01198 0.31551 C -0.00955 0.31968 -0.00816 0.325 -0.00539 0.32871 C -0.00261 0.33241 0.00295 0.33959 0.00295 0.33982 C 0.00642 0.35348 0.01493 0.36088 0.01961 0.37315 C 0.02205 0.37894 0.02465 0.39306 0.02465 0.39352 C 0.02639 0.41459 0.03246 0.45324 0.02291 0.46875 C 0.0217 0.47084 0.01944 0.47153 0.01788 0.47315 C 0.01666 0.47454 0.01562 0.47616 0.01458 0.47778 C 0.00937 0.48658 0.00989 0.48843 0.00121 0.49098 C -0.00782 0.49908 -0.00556 0.50602 -0.01372 0.5132 C -0.01424 0.51551 -0.01493 0.5176 -0.01545 0.51991 C -0.0165 0.52408 -0.01875 0.53334 -0.01875 0.53357 C -0.01719 0.55996 -0.02118 0.56019 -0.00868 0.57107 C -0.00591 0.58264 -0.00834 0.57639 0.00121 0.58889 C 0.00399 0.59236 0.00955 0.59977 0.00955 0.6 C 0.01354 0.61482 0.01996 0.64931 0.00625 0.65533 C 0.00347 0.65926 0.00017 0.66227 -0.00209 0.66667 C -0.00313 0.66875 -0.00365 0.67176 -0.00539 0.67315 C -0.01111 0.67755 -0.02761 0.68056 -0.03212 0.68195 C -0.05643 0.69028 -0.02552 0.6838 -0.05539 0.68889 C -0.05712 0.69028 -0.0592 0.69121 -0.06042 0.69329 C -0.06146 0.69514 -0.06077 0.69838 -0.06198 0.69977 C -0.06372 0.70209 -0.06702 0.70209 -0.06875 0.70417 " pathEditMode="relative" rAng="0" ptsTypes="fffffffffffffffffffffffffffffffA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5" y="3310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2701"/>
                            </p:stCondLst>
                            <p:childTnLst>
                              <p:par>
                                <p:cTn id="3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701"/>
                            </p:stCondLst>
                            <p:childTnLst>
                              <p:par>
                                <p:cTn id="4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837 0.70417 C -0.09045 0.69445 -0.09358 0.69144 -0.09827 0.68449 C -0.10295 0.66366 -0.11806 0.64584 -0.12917 0.63218 C -0.13716 0.62176 -0.13924 0.61436 -0.14861 0.60973 C -0.15313 0.60371 -0.16216 0.59607 -0.16789 0.59329 C -0.17309 0.58635 -0.17691 0.58241 -0.18351 0.5794 C -0.19427 0.56922 -0.21302 0.56042 -0.22639 0.56019 C -0.35695 0.55834 -0.48768 0.55834 -0.61858 0.55741 C -0.63351 0.55463 -0.64809 0.55139 -0.66302 0.5463 C -0.68907 0.53704 -0.71389 0.51875 -0.74063 0.51297 C -0.76407 0.50764 -0.78681 0.5088 -0.81077 0.50741 C -0.84636 0.50023 -0.88473 0.50047 -0.91927 0.48542 C -0.93316 0.47986 -0.94132 0.46945 -0.95417 0.4632 C -0.9599 0.45533 -0.9658 0.44792 -0.97344 0.44398 C -0.9823 0.43195 -0.99844 0.42778 -1.01042 0.42778 " pathEditMode="relative" rAng="0" ptsTypes="ffffffffffffffA">
                                      <p:cBhvr>
                                        <p:cTn id="4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6111" y="-13819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e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0" grpId="0" animBg="1"/>
      <p:bldP spid="16" grpId="0" animBg="1"/>
      <p:bldP spid="16" grpId="1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knee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4343400"/>
            <a:ext cx="171926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533400"/>
            <a:ext cx="7620000" cy="1600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/>
              <a:t>Ambiguous </a:t>
            </a:r>
            <a:r>
              <a:rPr lang="en-US" sz="3600" i="1" dirty="0" smtClean="0">
                <a:solidFill>
                  <a:srgbClr val="FFC000"/>
                </a:solidFill>
              </a:rPr>
              <a:t>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438400"/>
            <a:ext cx="7010400" cy="16002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says on the news that we can expect rain later today. 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4038600" y="4648200"/>
            <a:ext cx="3810000" cy="2057400"/>
          </a:xfrm>
          <a:prstGeom prst="wedgeRoundRectCallout">
            <a:avLst>
              <a:gd name="adj1" fmla="val -98427"/>
              <a:gd name="adj2" fmla="val -30859"/>
              <a:gd name="adj3" fmla="val 16667"/>
            </a:avLst>
          </a:prstGeom>
          <a:solidFill>
            <a:schemeClr val="tx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What 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says? A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</a:t>
            </a:r>
            <a:r>
              <a:rPr lang="en-US" sz="2400" i="1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newscaster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The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weatherman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r>
              <a:rPr lang="en-US" sz="2400" dirty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Doppler radar</a:t>
            </a:r>
            <a:r>
              <a:rPr lang="en-US" sz="2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066800" y="2438400"/>
            <a:ext cx="7010400" cy="16002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28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Tom Terry, Channel 9’s chief meteorologist,</a:t>
            </a:r>
            <a:r>
              <a:rPr lang="en-US" sz="2800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says that we can expect rain later today.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81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58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0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Arial Black" pitchFamily="34" charset="0"/>
              </a:rPr>
              <a:t>Quick Test</a:t>
            </a:r>
            <a:endParaRPr lang="en-US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1676400"/>
            <a:ext cx="7620000" cy="2209800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r>
              <a:rPr lang="en-US" sz="2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Directions: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In the items that follow, choose the option that corrects an error in the underlined portion(s). If no error exists, choose “No change is necessary.”</a:t>
            </a:r>
          </a:p>
        </p:txBody>
      </p:sp>
      <p:pic>
        <p:nvPicPr>
          <p:cNvPr id="8" name="Picture 7" descr="sign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875"/>
          <a:stretch>
            <a:fillRect/>
          </a:stretch>
        </p:blipFill>
        <p:spPr bwMode="auto">
          <a:xfrm>
            <a:off x="2743200" y="3636963"/>
            <a:ext cx="2085975" cy="322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ular Callout 6"/>
          <p:cNvSpPr>
            <a:spLocks noChangeArrowheads="1"/>
          </p:cNvSpPr>
          <p:nvPr/>
        </p:nvSpPr>
        <p:spPr bwMode="auto">
          <a:xfrm>
            <a:off x="6477000" y="4495800"/>
            <a:ext cx="2133600" cy="1752600"/>
          </a:xfrm>
          <a:prstGeom prst="wedgeRoundRectCallout">
            <a:avLst>
              <a:gd name="adj1" fmla="val -139648"/>
              <a:gd name="adj2" fmla="val 14898"/>
              <a:gd name="adj3" fmla="val 16667"/>
            </a:avLst>
          </a:prstGeom>
          <a:solidFill>
            <a:schemeClr val="tx1"/>
          </a:solidFill>
          <a:ln w="25400" algn="ctr">
            <a:noFill/>
            <a:miter lim="800000"/>
            <a:headEnd/>
            <a:tailEnd/>
          </a:ln>
          <a:effectLst>
            <a:outerShdw dist="38100" dir="2700000" algn="tl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4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Your 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turn! Let’s see what</a:t>
            </a:r>
            <a:r>
              <a:rPr lang="en-US" sz="2400" i="1">
                <a:solidFill>
                  <a:schemeClr val="bg1"/>
                </a:solidFill>
                <a:latin typeface="Arial Black" pitchFamily="34" charset="0"/>
                <a:cs typeface="Arial" charset="0"/>
              </a:rPr>
              <a:t> you </a:t>
            </a:r>
            <a:r>
              <a:rPr lang="en-US" sz="2400">
                <a:solidFill>
                  <a:schemeClr val="bg1"/>
                </a:solidFill>
                <a:latin typeface="Arial" charset="0"/>
                <a:cs typeface="Arial" charset="0"/>
              </a:rPr>
              <a:t>can do.</a:t>
            </a:r>
            <a:endParaRPr lang="en-US" sz="2400" i="1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451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9951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latin typeface="Arial Black" pitchFamily="34" charset="0"/>
              </a:rPr>
              <a:t>Item 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noFill/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 decided to swim in the hotel pool since it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says at the lifeguard stand that sharks are </a:t>
            </a:r>
            <a:b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</a:b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feeding near shore.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states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say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lifeguard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 decided to swim in the hotel pool since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says at the lifeguard stand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sharks are feeding near shore.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states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say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lifeguard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8077200" cy="3962400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txBody>
          <a:bodyPr anchor="ctr"/>
          <a:lstStyle/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We decided to swim in the hotel pool since </a:t>
            </a:r>
            <a:r>
              <a:rPr lang="en-US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says at the lifeguard stand</a:t>
            </a: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that sharks are feeding near shore.</a:t>
            </a:r>
          </a:p>
          <a:p>
            <a:pPr marL="0"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it states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they say at the lifeguard stand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lifeguard says</a:t>
            </a:r>
          </a:p>
          <a:p>
            <a:pPr lvl="1" indent="-457200" fontAlgn="auto"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  <a:defRPr/>
            </a:pPr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No change is necessary.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4358</TotalTime>
  <Words>1259</Words>
  <Application>Microsoft Office PowerPoint</Application>
  <PresentationFormat>On-screen Show (4:3)</PresentationFormat>
  <Paragraphs>327</Paragraphs>
  <Slides>21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Wingdings</vt:lpstr>
      <vt:lpstr>Arial Black</vt:lpstr>
      <vt:lpstr>Office Theme</vt:lpstr>
      <vt:lpstr>PowerPoint Presentation</vt:lpstr>
      <vt:lpstr>Pronoun Reference</vt:lpstr>
      <vt:lpstr>PowerPoint Presentation</vt:lpstr>
      <vt:lpstr>Sample Item</vt:lpstr>
      <vt:lpstr>Two or More People, Same Gender</vt:lpstr>
      <vt:lpstr>Ambiguous They</vt:lpstr>
      <vt:lpstr>Ambiguous It</vt:lpstr>
      <vt:lpstr>Quick Test</vt:lpstr>
      <vt:lpstr>Item 1</vt:lpstr>
      <vt:lpstr>Item 2</vt:lpstr>
      <vt:lpstr>PowerPoint Presentation</vt:lpstr>
      <vt:lpstr>Item 3</vt:lpstr>
      <vt:lpstr>Item 4</vt:lpstr>
      <vt:lpstr>Item 5</vt:lpstr>
      <vt:lpstr>Item 6</vt:lpstr>
      <vt:lpstr>Item 7</vt:lpstr>
      <vt:lpstr>Item 8</vt:lpstr>
      <vt:lpstr>Item 9</vt:lpstr>
      <vt:lpstr>Item 10</vt:lpstr>
      <vt:lpstr>PowerPoint Presentation</vt:lpstr>
      <vt:lpstr>PowerPoint Presentation</vt:lpstr>
    </vt:vector>
  </TitlesOfParts>
  <Manager>herself</Manager>
  <Company>TurtleEliot Enterprises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Pronoun Reference</dc:title>
  <dc:creator>Robin L. Simmons</dc:creator>
  <dc:description>This presentation is ©1997 - 2014 by Robin L. Simmons. All Rights Reserved.</dc:description>
  <cp:lastModifiedBy>Fleming, Kathleen</cp:lastModifiedBy>
  <cp:revision>232</cp:revision>
  <dcterms:created xsi:type="dcterms:W3CDTF">2008-05-06T15:35:09Z</dcterms:created>
  <dcterms:modified xsi:type="dcterms:W3CDTF">2014-10-17T20:35:43Z</dcterms:modified>
</cp:coreProperties>
</file>